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19" r:id="rId3"/>
    <p:sldId id="1021" r:id="rId4"/>
    <p:sldId id="1022" r:id="rId5"/>
    <p:sldId id="1023" r:id="rId6"/>
    <p:sldId id="1051" r:id="rId7"/>
    <p:sldId id="1027" r:id="rId8"/>
    <p:sldId id="1049" r:id="rId9"/>
    <p:sldId id="1029" r:id="rId10"/>
    <p:sldId id="1033" r:id="rId11"/>
    <p:sldId id="1034" r:id="rId12"/>
    <p:sldId id="1035" r:id="rId13"/>
    <p:sldId id="1036" r:id="rId14"/>
    <p:sldId id="1030" r:id="rId15"/>
    <p:sldId id="1031" r:id="rId16"/>
    <p:sldId id="1032" r:id="rId17"/>
    <p:sldId id="1037" r:id="rId18"/>
    <p:sldId id="1038" r:id="rId19"/>
    <p:sldId id="1039" r:id="rId20"/>
    <p:sldId id="1040" r:id="rId21"/>
    <p:sldId id="1041" r:id="rId22"/>
    <p:sldId id="1042" r:id="rId23"/>
    <p:sldId id="1043" r:id="rId24"/>
    <p:sldId id="1044" r:id="rId25"/>
    <p:sldId id="1050" r:id="rId26"/>
    <p:sldId id="1046" r:id="rId27"/>
    <p:sldId id="1047" r:id="rId28"/>
    <p:sldId id="1077" r:id="rId29"/>
    <p:sldId id="1048" r:id="rId30"/>
    <p:sldId id="1052" r:id="rId31"/>
    <p:sldId id="1020" r:id="rId32"/>
  </p:sldIdLst>
  <p:sldSz cx="9550400" cy="71628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FF"/>
    <a:srgbClr val="FFFF00"/>
    <a:srgbClr val="FF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/>
    <p:restoredTop sz="94614"/>
  </p:normalViewPr>
  <p:slideViewPr>
    <p:cSldViewPr snapToGrid="0" showGuides="1">
      <p:cViewPr varScale="1">
        <p:scale>
          <a:sx n="51" d="100"/>
          <a:sy n="51" d="100"/>
        </p:scale>
        <p:origin x="-432" y="-102"/>
      </p:cViewPr>
      <p:guideLst>
        <p:guide orient="horz" pos="2256"/>
        <p:guide pos="3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9794" name="页眉占位符 2897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289795" name="日期占位符 289794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89796" name="页脚占位符 289795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289797" name="灯片编号占位符 289796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页眉占位符 184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18435" name="日期占位符 1843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4100" name="幻灯片图像占位符 18435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文本占位符 18436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38" name="页脚占位符 1843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18439" name="灯片编号占位符 1843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spTree>
      <p:nvGrpSpPr>
        <p:cNvPr id="1" name=""/>
        <p:cNvGrpSpPr/>
        <p:nvPr/>
      </p:nvGrpSpPr>
      <p:grpSpPr/>
      <p:pic>
        <p:nvPicPr>
          <p:cNvPr id="2050" name="图片 1343489" descr="第二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04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3491" name="标题 1343490"/>
          <p:cNvSpPr>
            <a:spLocks noGrp="1"/>
          </p:cNvSpPr>
          <p:nvPr>
            <p:ph type="ctrTitle"/>
          </p:nvPr>
        </p:nvSpPr>
        <p:spPr>
          <a:xfrm>
            <a:off x="2228850" y="2466975"/>
            <a:ext cx="7321550" cy="1193800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343492" name="副标题 1343491"/>
          <p:cNvSpPr>
            <a:spLocks noGrp="1"/>
          </p:cNvSpPr>
          <p:nvPr>
            <p:ph type="subTitle" idx="1"/>
          </p:nvPr>
        </p:nvSpPr>
        <p:spPr>
          <a:xfrm>
            <a:off x="1751013" y="4537075"/>
            <a:ext cx="6605587" cy="954088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t"/>
          <a:lstStyle>
            <a:lvl1pPr marL="0" lvl="0" indent="0" algn="ctr">
              <a:buNone/>
              <a:defRPr/>
            </a:lvl1pPr>
            <a:lvl2pPr marL="478155" lvl="1" indent="0" algn="ctr">
              <a:buNone/>
              <a:defRPr/>
            </a:lvl2pPr>
            <a:lvl3pPr marL="955675" lvl="2" indent="0" algn="ctr">
              <a:buNone/>
              <a:defRPr/>
            </a:lvl3pPr>
            <a:lvl4pPr marL="1431925" lvl="3" indent="0" algn="ctr">
              <a:buNone/>
              <a:defRPr/>
            </a:lvl4pPr>
            <a:lvl5pPr marL="191008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343493" name="日期占位符 1343492"/>
          <p:cNvSpPr>
            <a:spLocks noGrp="1"/>
          </p:cNvSpPr>
          <p:nvPr>
            <p:ph type="dt" sz="half" idx="2"/>
          </p:nvPr>
        </p:nvSpPr>
        <p:spPr>
          <a:xfrm>
            <a:off x="715963" y="6526213"/>
            <a:ext cx="1990725" cy="477838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t"/>
          <a:lstStyle>
            <a:lvl1pPr>
              <a:defRPr sz="1500"/>
            </a:lvl1pPr>
          </a:lstStyle>
          <a:p>
            <a:pPr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343494" name="页脚占位符 1343493"/>
          <p:cNvSpPr>
            <a:spLocks noGrp="1"/>
          </p:cNvSpPr>
          <p:nvPr>
            <p:ph type="ftr" sz="quarter" idx="3"/>
          </p:nvPr>
        </p:nvSpPr>
        <p:spPr>
          <a:xfrm>
            <a:off x="3262313" y="6526213"/>
            <a:ext cx="3025775" cy="477838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t"/>
          <a:lstStyle>
            <a:lvl1pPr algn="ctr">
              <a:defRPr sz="1500"/>
            </a:lvl1pPr>
          </a:lstStyle>
          <a:p>
            <a:pPr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343495" name="灯片编号占位符 1343494"/>
          <p:cNvSpPr>
            <a:spLocks noGrp="1"/>
          </p:cNvSpPr>
          <p:nvPr>
            <p:ph type="sldNum" sz="quarter" idx="4"/>
          </p:nvPr>
        </p:nvSpPr>
        <p:spPr>
          <a:xfrm>
            <a:off x="6843713" y="6526213"/>
            <a:ext cx="1990725" cy="477838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t"/>
          <a:lstStyle>
            <a:lvl1pPr algn="r">
              <a:defRPr sz="1500"/>
            </a:lvl1pPr>
          </a:lstStyle>
          <a:p>
            <a:pPr lvl="0" defTabSz="955675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85794" y="-14287"/>
            <a:ext cx="2070894" cy="62103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3113" y="-14287"/>
            <a:ext cx="6092629" cy="62103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1616" y="1785726"/>
            <a:ext cx="8237220" cy="2979525"/>
          </a:xfrm>
        </p:spPr>
        <p:txBody>
          <a:bodyPr anchor="b"/>
          <a:lstStyle>
            <a:lvl1pPr>
              <a:defRPr sz="47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1616" y="4793439"/>
            <a:ext cx="8237220" cy="1566862"/>
          </a:xfrm>
        </p:spPr>
        <p:txBody>
          <a:bodyPr/>
          <a:lstStyle>
            <a:lvl1pPr marL="0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1pPr>
            <a:lvl2pPr marL="35814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6280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3pPr>
            <a:lvl4pPr marL="107442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4pPr>
            <a:lvl5pPr marL="143256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5pPr>
            <a:lvl6pPr marL="179070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6pPr>
            <a:lvl7pPr marL="214884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7pPr>
            <a:lvl8pPr marL="250698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8pPr>
            <a:lvl9pPr marL="286512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88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3113" y="1531938"/>
            <a:ext cx="3978053" cy="466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3535" y="1531938"/>
            <a:ext cx="3978053" cy="466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834" y="381353"/>
            <a:ext cx="8237220" cy="138447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9640" y="1857480"/>
            <a:ext cx="3817633" cy="860530"/>
          </a:xfrm>
        </p:spPr>
        <p:txBody>
          <a:bodyPr anchor="ctr" anchorCtr="0"/>
          <a:lstStyle>
            <a:lvl1pPr marL="0" indent="0">
              <a:buNone/>
              <a:defRPr sz="2195"/>
            </a:lvl1pPr>
            <a:lvl2pPr marL="358140" indent="0">
              <a:buNone/>
              <a:defRPr sz="1880"/>
            </a:lvl2pPr>
            <a:lvl3pPr marL="716280" indent="0">
              <a:buNone/>
              <a:defRPr sz="1565"/>
            </a:lvl3pPr>
            <a:lvl4pPr marL="1074420" indent="0">
              <a:buNone/>
              <a:defRPr sz="1410"/>
            </a:lvl4pPr>
            <a:lvl5pPr marL="1432560" indent="0">
              <a:buNone/>
              <a:defRPr sz="1410"/>
            </a:lvl5pPr>
            <a:lvl6pPr marL="1790700" indent="0">
              <a:buNone/>
              <a:defRPr sz="1410"/>
            </a:lvl6pPr>
            <a:lvl7pPr marL="2148840" indent="0">
              <a:buNone/>
              <a:defRPr sz="1410"/>
            </a:lvl7pPr>
            <a:lvl8pPr marL="2506980" indent="0">
              <a:buNone/>
              <a:defRPr sz="1410"/>
            </a:lvl8pPr>
            <a:lvl9pPr marL="2865120" indent="0">
              <a:buNone/>
              <a:defRPr sz="1410"/>
            </a:lvl9pPr>
          </a:lstStyle>
          <a:p>
            <a:pPr lvl="0" fontAlgn="base"/>
            <a:r>
              <a:rPr lang="zh-CN" altLang="en-US" sz="219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9640" y="2783840"/>
            <a:ext cx="3817633" cy="368091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01268" y="1857480"/>
            <a:ext cx="3836435" cy="860530"/>
          </a:xfrm>
        </p:spPr>
        <p:txBody>
          <a:bodyPr anchor="ctr" anchorCtr="0"/>
          <a:lstStyle>
            <a:lvl1pPr marL="0" indent="0">
              <a:buNone/>
              <a:defRPr sz="2195"/>
            </a:lvl1pPr>
            <a:lvl2pPr marL="358140" indent="0">
              <a:buNone/>
              <a:defRPr sz="1880"/>
            </a:lvl2pPr>
            <a:lvl3pPr marL="716280" indent="0">
              <a:buNone/>
              <a:defRPr sz="1565"/>
            </a:lvl3pPr>
            <a:lvl4pPr marL="1074420" indent="0">
              <a:buNone/>
              <a:defRPr sz="1410"/>
            </a:lvl4pPr>
            <a:lvl5pPr marL="1432560" indent="0">
              <a:buNone/>
              <a:defRPr sz="1410"/>
            </a:lvl5pPr>
            <a:lvl6pPr marL="1790700" indent="0">
              <a:buNone/>
              <a:defRPr sz="1410"/>
            </a:lvl6pPr>
            <a:lvl7pPr marL="2148840" indent="0">
              <a:buNone/>
              <a:defRPr sz="1410"/>
            </a:lvl7pPr>
            <a:lvl8pPr marL="2506980" indent="0">
              <a:buNone/>
              <a:defRPr sz="1410"/>
            </a:lvl8pPr>
            <a:lvl9pPr marL="2865120" indent="0">
              <a:buNone/>
              <a:defRPr sz="1410"/>
            </a:lvl9pPr>
          </a:lstStyle>
          <a:p>
            <a:pPr lvl="0" fontAlgn="base"/>
            <a:r>
              <a:rPr lang="zh-CN" altLang="en-US" sz="219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01268" y="2783840"/>
            <a:ext cx="3836435" cy="368091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834" y="477520"/>
            <a:ext cx="3080252" cy="1671320"/>
          </a:xfrm>
        </p:spPr>
        <p:txBody>
          <a:bodyPr anchor="b"/>
          <a:lstStyle>
            <a:lvl1pPr>
              <a:defRPr sz="2505"/>
            </a:lvl1pPr>
          </a:lstStyle>
          <a:p>
            <a:pPr fontAlgn="base"/>
            <a:r>
              <a:rPr lang="zh-CN" altLang="en-US" sz="250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0164" y="1031311"/>
            <a:ext cx="4834890" cy="5090231"/>
          </a:xfrm>
        </p:spPr>
        <p:txBody>
          <a:bodyPr/>
          <a:lstStyle>
            <a:lvl1pPr>
              <a:defRPr sz="2505"/>
            </a:lvl1pPr>
            <a:lvl2pPr>
              <a:defRPr sz="2195"/>
            </a:lvl2pPr>
            <a:lvl3pPr>
              <a:defRPr sz="1880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 fontAlgn="base"/>
            <a:r>
              <a:rPr lang="zh-CN" altLang="en-US" sz="25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19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88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56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56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7834" y="2148840"/>
            <a:ext cx="3080252" cy="3980992"/>
          </a:xfrm>
        </p:spPr>
        <p:txBody>
          <a:bodyPr/>
          <a:lstStyle>
            <a:lvl1pPr marL="0" indent="0">
              <a:buNone/>
              <a:defRPr sz="1255"/>
            </a:lvl1pPr>
            <a:lvl2pPr marL="358140" indent="0">
              <a:buNone/>
              <a:defRPr sz="1095"/>
            </a:lvl2pPr>
            <a:lvl3pPr marL="716280" indent="0">
              <a:buNone/>
              <a:defRPr sz="940"/>
            </a:lvl3pPr>
            <a:lvl4pPr marL="1074420" indent="0">
              <a:buNone/>
              <a:defRPr sz="785"/>
            </a:lvl4pPr>
            <a:lvl5pPr marL="1432560" indent="0">
              <a:buNone/>
              <a:defRPr sz="785"/>
            </a:lvl5pPr>
            <a:lvl6pPr marL="1790700" indent="0">
              <a:buNone/>
              <a:defRPr sz="785"/>
            </a:lvl6pPr>
            <a:lvl7pPr marL="2148840" indent="0">
              <a:buNone/>
              <a:defRPr sz="785"/>
            </a:lvl7pPr>
            <a:lvl8pPr marL="2506980" indent="0">
              <a:buNone/>
              <a:defRPr sz="785"/>
            </a:lvl8pPr>
            <a:lvl9pPr marL="2865120" indent="0">
              <a:buNone/>
              <a:defRPr sz="785"/>
            </a:lvl9pPr>
          </a:lstStyle>
          <a:p>
            <a:pPr lvl="0" fontAlgn="base"/>
            <a:r>
              <a:rPr lang="zh-CN" altLang="en-US" sz="12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834" y="477520"/>
            <a:ext cx="3262857" cy="1671320"/>
          </a:xfrm>
        </p:spPr>
        <p:txBody>
          <a:bodyPr anchor="b"/>
          <a:lstStyle>
            <a:lvl1pPr>
              <a:defRPr sz="2505"/>
            </a:lvl1pPr>
          </a:lstStyle>
          <a:p>
            <a:pPr fontAlgn="base"/>
            <a:r>
              <a:rPr lang="zh-CN" altLang="en-US" sz="250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60164" y="477521"/>
            <a:ext cx="4834890" cy="5644021"/>
          </a:xfrm>
        </p:spPr>
        <p:txBody>
          <a:bodyPr/>
          <a:lstStyle>
            <a:lvl1pPr marL="0" indent="0">
              <a:buNone/>
              <a:defRPr sz="2505"/>
            </a:lvl1pPr>
            <a:lvl2pPr marL="358140" indent="0">
              <a:buNone/>
              <a:defRPr sz="2195"/>
            </a:lvl2pPr>
            <a:lvl3pPr marL="716280" indent="0">
              <a:buNone/>
              <a:defRPr sz="1880"/>
            </a:lvl3pPr>
            <a:lvl4pPr marL="1074420" indent="0">
              <a:buNone/>
              <a:defRPr sz="1565"/>
            </a:lvl4pPr>
            <a:lvl5pPr marL="1432560" indent="0">
              <a:buNone/>
              <a:defRPr sz="1565"/>
            </a:lvl5pPr>
            <a:lvl6pPr marL="1790700" indent="0">
              <a:buNone/>
              <a:defRPr sz="1565"/>
            </a:lvl6pPr>
            <a:lvl7pPr marL="2148840" indent="0">
              <a:buNone/>
              <a:defRPr sz="1565"/>
            </a:lvl7pPr>
            <a:lvl8pPr marL="2506980" indent="0">
              <a:buNone/>
              <a:defRPr sz="1565"/>
            </a:lvl8pPr>
            <a:lvl9pPr marL="2865120" indent="0">
              <a:buNone/>
              <a:defRPr sz="156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7834" y="2148840"/>
            <a:ext cx="3262857" cy="3980992"/>
          </a:xfrm>
        </p:spPr>
        <p:txBody>
          <a:bodyPr/>
          <a:lstStyle>
            <a:lvl1pPr marL="0" indent="0">
              <a:buNone/>
              <a:defRPr sz="1565"/>
            </a:lvl1pPr>
            <a:lvl2pPr marL="358140" indent="0">
              <a:buNone/>
              <a:defRPr sz="1410"/>
            </a:lvl2pPr>
            <a:lvl3pPr marL="716280" indent="0">
              <a:buNone/>
              <a:defRPr sz="1255"/>
            </a:lvl3pPr>
            <a:lvl4pPr marL="1074420" indent="0">
              <a:buNone/>
              <a:defRPr sz="1095"/>
            </a:lvl4pPr>
            <a:lvl5pPr marL="1432560" indent="0">
              <a:buNone/>
              <a:defRPr sz="1095"/>
            </a:lvl5pPr>
            <a:lvl6pPr marL="1790700" indent="0">
              <a:buNone/>
              <a:defRPr sz="1095"/>
            </a:lvl6pPr>
            <a:lvl7pPr marL="2148840" indent="0">
              <a:buNone/>
              <a:defRPr sz="1095"/>
            </a:lvl7pPr>
            <a:lvl8pPr marL="2506980" indent="0">
              <a:buNone/>
              <a:defRPr sz="1095"/>
            </a:lvl8pPr>
            <a:lvl9pPr marL="2865120" indent="0">
              <a:buNone/>
              <a:defRPr sz="1095"/>
            </a:lvl9pPr>
          </a:lstStyle>
          <a:p>
            <a:pPr lvl="0" fontAlgn="base"/>
            <a:r>
              <a:rPr lang="zh-CN" altLang="en-US" sz="156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342466"/>
          <p:cNvSpPr>
            <a:spLocks noGrp="1"/>
          </p:cNvSpPr>
          <p:nvPr>
            <p:ph type="title"/>
          </p:nvPr>
        </p:nvSpPr>
        <p:spPr>
          <a:xfrm>
            <a:off x="938213" y="-14287"/>
            <a:ext cx="8118475" cy="1193800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342467"/>
          <p:cNvSpPr>
            <a:spLocks noGrp="1"/>
          </p:cNvSpPr>
          <p:nvPr>
            <p:ph type="body"/>
          </p:nvPr>
        </p:nvSpPr>
        <p:spPr>
          <a:xfrm>
            <a:off x="773113" y="1531938"/>
            <a:ext cx="8118475" cy="4664075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 anchor="t"/>
          <a:p>
            <a:pPr lvl="0" indent="-3587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98450"/>
            <a:r>
              <a:rPr lang="zh-CN" altLang="en-US" dirty="0"/>
              <a:t>第二级</a:t>
            </a:r>
            <a:endParaRPr lang="zh-CN" altLang="en-US" dirty="0"/>
          </a:p>
          <a:p>
            <a:pPr lvl="2" indent="-238125"/>
            <a:r>
              <a:rPr lang="zh-CN" altLang="en-US" dirty="0"/>
              <a:t>第三级</a:t>
            </a:r>
            <a:endParaRPr lang="zh-CN" altLang="en-US" dirty="0"/>
          </a:p>
          <a:p>
            <a:pPr lvl="3" indent="-240030"/>
            <a:r>
              <a:rPr lang="zh-CN" altLang="en-US" dirty="0"/>
              <a:t>第四级</a:t>
            </a:r>
            <a:endParaRPr lang="zh-CN" altLang="en-US" dirty="0"/>
          </a:p>
          <a:p>
            <a:pPr lvl="4" indent="-23939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42469" name="日期占位符 1342468"/>
          <p:cNvSpPr>
            <a:spLocks noGrp="1"/>
          </p:cNvSpPr>
          <p:nvPr>
            <p:ph type="dt" sz="half" idx="2"/>
          </p:nvPr>
        </p:nvSpPr>
        <p:spPr>
          <a:xfrm>
            <a:off x="715963" y="6526213"/>
            <a:ext cx="1990725" cy="477838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/>
          <a:lstStyle>
            <a:lvl1pPr>
              <a:defRPr sz="1500"/>
            </a:lvl1pPr>
          </a:lstStyle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342470" name="页脚占位符 1342469"/>
          <p:cNvSpPr>
            <a:spLocks noGrp="1"/>
          </p:cNvSpPr>
          <p:nvPr>
            <p:ph type="ftr" sz="quarter" idx="3"/>
          </p:nvPr>
        </p:nvSpPr>
        <p:spPr>
          <a:xfrm>
            <a:off x="3262313" y="6526213"/>
            <a:ext cx="3025775" cy="477838"/>
          </a:xfrm>
          <a:prstGeom prst="rect">
            <a:avLst/>
          </a:prstGeom>
          <a:noFill/>
          <a:ln w="9525">
            <a:noFill/>
          </a:ln>
        </p:spPr>
        <p:txBody>
          <a:bodyPr lIns="95483" tIns="47742" rIns="95483" bIns="47742"/>
          <a:lstStyle>
            <a:lvl1pPr algn="ctr">
              <a:defRPr sz="1500"/>
            </a:lvl1pPr>
          </a:lstStyle>
          <a:p>
            <a:pPr lvl="0" defTabSz="955675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030" name="矩形 1342474"/>
          <p:cNvSpPr/>
          <p:nvPr userDrawn="1"/>
        </p:nvSpPr>
        <p:spPr>
          <a:xfrm>
            <a:off x="6221413" y="6637338"/>
            <a:ext cx="3328987" cy="34925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33CC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lvl="0" indent="0" algn="ctr" eaLnBrk="0" hangingPunct="0"/>
            <a:r>
              <a:rPr lang="zh-CN" altLang="en-US" sz="1600" b="1" dirty="0">
                <a:solidFill>
                  <a:srgbClr val="0099CC"/>
                </a:solidFill>
                <a:latin typeface="Arial" panose="020B0604020202020204" pitchFamily="34" charset="0"/>
                <a:ea typeface="楷体_GB2312" pitchFamily="49" charset="-122"/>
              </a:rPr>
              <a:t>曲阜师范大学普通话培训测试中心</a:t>
            </a:r>
            <a:endParaRPr lang="zh-CN" altLang="en-US" sz="1600" b="1">
              <a:solidFill>
                <a:srgbClr val="0099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/>
  <p:hf sldNum="0" hdr="0" ftr="0" dt="0"/>
  <p:txStyles>
    <p:titleStyle>
      <a:lvl1pPr marL="0" lvl="0" indent="0" algn="ctr" defTabSz="95567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8775" lvl="0" indent="-358775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76605" lvl="1" indent="-298450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93800" lvl="2" indent="-238125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71955" lvl="3" indent="-240030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49475" lvl="4" indent="-239395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556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1" name="标题 1240065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5122" name="文本占位符 1240066"/>
          <p:cNvSpPr>
            <a:spLocks noGrp="1"/>
          </p:cNvSpPr>
          <p:nvPr>
            <p:ph idx="1"/>
          </p:nvPr>
        </p:nvSpPr>
        <p:spPr>
          <a:xfrm>
            <a:off x="371475" y="2141538"/>
            <a:ext cx="8764588" cy="2574925"/>
          </a:xfrm>
        </p:spPr>
        <p:txBody>
          <a:bodyPr lIns="95483" tIns="47742" rIns="95483" bIns="47742" anchor="t"/>
          <a:p>
            <a:pPr algn="ctr">
              <a:lnSpc>
                <a:spcPct val="140000"/>
              </a:lnSpc>
              <a:spcBef>
                <a:spcPct val="2500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黑体" panose="02010609060101010101" pitchFamily="2" charset="-122"/>
              </a:rPr>
              <a:t>普通话水平智能测试</a:t>
            </a:r>
            <a:endParaRPr lang="zh-CN" altLang="en-US" sz="4400" b="1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algn="ctr">
              <a:lnSpc>
                <a:spcPct val="140000"/>
              </a:lnSpc>
              <a:spcBef>
                <a:spcPct val="2500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  <a:ea typeface="黑体" panose="02010609060101010101" pitchFamily="2" charset="-122"/>
              </a:rPr>
              <a:t>考生测试指南</a:t>
            </a:r>
            <a:endParaRPr lang="zh-CN" altLang="en-US" sz="44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5123" name="文本框 1240068"/>
          <p:cNvSpPr txBox="1"/>
          <p:nvPr/>
        </p:nvSpPr>
        <p:spPr>
          <a:xfrm>
            <a:off x="1511300" y="5248275"/>
            <a:ext cx="645318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spcBef>
                <a:spcPct val="50000"/>
              </a:spcBef>
            </a:pP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7" name="标题 1255425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考生登录页面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4338" name="文本框 1255427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55431" name="图片 1255430" descr="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4400" y="1557338"/>
            <a:ext cx="7542213" cy="483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1" name="标题 1256449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dirty="0">
                <a:ea typeface="黑体" panose="02010609060101010101" pitchFamily="2" charset="-122"/>
              </a:rPr>
              <a:t>第二步：核对个人信息</a:t>
            </a:r>
            <a:endParaRPr lang="zh-CN" altLang="en-US" sz="4800" dirty="0">
              <a:ea typeface="黑体" panose="02010609060101010101" pitchFamily="2" charset="-122"/>
            </a:endParaRPr>
          </a:p>
        </p:txBody>
      </p:sp>
      <p:sp>
        <p:nvSpPr>
          <p:cNvPr id="1256453" name="内容占位符 1256452"/>
          <p:cNvSpPr>
            <a:spLocks noGrp="1"/>
          </p:cNvSpPr>
          <p:nvPr>
            <p:ph idx="1"/>
          </p:nvPr>
        </p:nvSpPr>
        <p:spPr>
          <a:xfrm>
            <a:off x="795338" y="1576388"/>
            <a:ext cx="8339137" cy="4411662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考生登录成功后，考试机屏幕上会显示考生个人信息；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考生认真核对所显示信息是否与自己相符，核对无误后，单击“</a:t>
            </a:r>
            <a:r>
              <a:rPr lang="zh-CN" altLang="en-US" sz="3600" b="1" u="sng" dirty="0">
                <a:solidFill>
                  <a:srgbClr val="0000CC"/>
                </a:solidFill>
                <a:ea typeface="黑体" panose="02010609060101010101" pitchFamily="2" charset="-122"/>
              </a:rPr>
              <a:t>确认</a:t>
            </a:r>
            <a:r>
              <a:rPr lang="zh-CN" altLang="en-US" sz="3600" dirty="0">
                <a:ea typeface="黑体" panose="02010609060101010101" pitchFamily="2" charset="-122"/>
              </a:rPr>
              <a:t>”按钮继续；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核对时若发现错误，可以点击“</a:t>
            </a:r>
            <a:r>
              <a:rPr lang="zh-CN" altLang="en-US" sz="3600" b="1" u="sng" dirty="0">
                <a:solidFill>
                  <a:srgbClr val="0000CC"/>
                </a:solidFill>
                <a:ea typeface="黑体" panose="02010609060101010101" pitchFamily="2" charset="-122"/>
              </a:rPr>
              <a:t>返回</a:t>
            </a:r>
            <a:r>
              <a:rPr lang="zh-CN" altLang="en-US" sz="3600" dirty="0">
                <a:ea typeface="黑体" panose="02010609060101010101" pitchFamily="2" charset="-122"/>
              </a:rPr>
              <a:t>”按钮重新登录。</a:t>
            </a:r>
            <a:endParaRPr lang="zh-CN" altLang="en-US" sz="36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645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3">
                                            <p:txEl>
                                              <p:charRg st="25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6453">
                                            <p:txEl>
                                              <p:charRg st="25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3">
                                            <p:txEl>
                                              <p:charRg st="6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6453">
                                            <p:txEl>
                                              <p:charRg st="62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5" name="标题 1257473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核对个人信息页面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6386" name="文本框 1257475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57480" name="内容占位符 1257479" descr="2"/>
          <p:cNvPicPr preferRelativeResize="0"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2663" y="1416050"/>
            <a:ext cx="7610475" cy="5105400"/>
          </a:xfrm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标题 1251329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第三步：佩戴耳麦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1333" name="内容占位符 1251332"/>
          <p:cNvSpPr>
            <a:spLocks noGrp="1"/>
          </p:cNvSpPr>
          <p:nvPr>
            <p:ph idx="1"/>
          </p:nvPr>
        </p:nvSpPr>
        <p:spPr>
          <a:xfrm>
            <a:off x="530225" y="1914525"/>
            <a:ext cx="8759825" cy="4094163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考生入座后，考试机屏幕上会提示佩戴耳麦；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考生戴上耳麦，将麦克风调节到离嘴</a:t>
            </a:r>
            <a:r>
              <a:rPr lang="en-US" altLang="zh-CN" sz="36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2-3</a:t>
            </a:r>
            <a:r>
              <a:rPr lang="zh-CN" altLang="en-US" sz="36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厘米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的距离，注意麦克风在</a:t>
            </a:r>
            <a:r>
              <a:rPr lang="zh-CN" altLang="en-US" sz="36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左侧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耳麦为</a:t>
            </a:r>
            <a:r>
              <a:rPr lang="zh-CN" altLang="en-US" sz="36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头戴式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，考生需注意佩戴；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戴好耳麦后，即可点击“</a:t>
            </a:r>
            <a:r>
              <a:rPr lang="zh-CN" altLang="en-US" sz="36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下一步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”按钮。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133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3">
                                            <p:txEl>
                                              <p:charRg st="2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1333">
                                            <p:txEl>
                                              <p:charRg st="2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3">
                                            <p:txEl>
                                              <p:charRg st="56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1333">
                                            <p:txEl>
                                              <p:charRg st="56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3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1333">
                                            <p:txEl>
                                              <p:charRg st="72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3" name="标题 1252353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佩戴耳麦提示页面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8434" name="文本框 1252355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52358" name="内容占位符 1252357" descr="01带耳机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73263" y="1719263"/>
            <a:ext cx="5241925" cy="4094162"/>
          </a:xfrm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7" name="标题 1253377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头戴式耳麦佩戴图式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9458" name="文本框 1253379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" name="图片 12533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725" y="1328738"/>
            <a:ext cx="5116513" cy="497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1" name="标题 1258497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第四步：试音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0482" name="文本框 1258499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8501" name="内容占位符 1258500"/>
          <p:cNvSpPr>
            <a:spLocks noGrp="1"/>
          </p:cNvSpPr>
          <p:nvPr>
            <p:ph idx="1"/>
          </p:nvPr>
        </p:nvSpPr>
        <p:spPr>
          <a:xfrm>
            <a:off x="715963" y="1762125"/>
            <a:ext cx="8142287" cy="4411663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4000" dirty="0">
                <a:ea typeface="黑体" panose="02010609060101010101" pitchFamily="2" charset="-122"/>
              </a:rPr>
              <a:t>进入试音页面后，考生会听到系统的提示语，提示语结束后，请以适中的音量和语速朗读文本框中的</a:t>
            </a:r>
            <a:r>
              <a:rPr lang="zh-CN" altLang="en-US" sz="4000" b="1" u="sng" dirty="0">
                <a:solidFill>
                  <a:srgbClr val="0000CC"/>
                </a:solidFill>
                <a:ea typeface="黑体" panose="02010609060101010101" pitchFamily="2" charset="-122"/>
              </a:rPr>
              <a:t>个人信息</a:t>
            </a:r>
            <a:r>
              <a:rPr lang="zh-CN" altLang="en-US" sz="4000" dirty="0">
                <a:ea typeface="黑体" panose="02010609060101010101" pitchFamily="2" charset="-122"/>
              </a:rPr>
              <a:t>，进行试音；</a:t>
            </a:r>
            <a:endParaRPr lang="zh-CN" altLang="en-US" sz="40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4000" dirty="0">
                <a:ea typeface="黑体" panose="02010609060101010101" pitchFamily="2" charset="-122"/>
              </a:rPr>
              <a:t>若试音失败，请</a:t>
            </a:r>
            <a:r>
              <a:rPr lang="zh-CN" altLang="en-US" sz="4000" b="1" u="sng" dirty="0">
                <a:solidFill>
                  <a:srgbClr val="0000CC"/>
                </a:solidFill>
                <a:ea typeface="黑体" panose="02010609060101010101" pitchFamily="2" charset="-122"/>
              </a:rPr>
              <a:t>提高朗读音量</a:t>
            </a:r>
            <a:r>
              <a:rPr lang="zh-CN" altLang="en-US" sz="4000" dirty="0">
                <a:ea typeface="黑体" panose="02010609060101010101" pitchFamily="2" charset="-122"/>
              </a:rPr>
              <a:t>重新进行试音。</a:t>
            </a:r>
            <a:endParaRPr lang="zh-CN" altLang="en-US" sz="4000" b="1" u="sng" dirty="0">
              <a:solidFill>
                <a:srgbClr val="0000CC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8501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8501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5" name="标题 125952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考生试音页面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1506" name="文本框 1259523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59527" name="文本占位符 1259526" descr="5"/>
          <p:cNvPicPr preferRelativeResize="0">
            <a:picLocks noGrp="1"/>
          </p:cNvPicPr>
          <p:nvPr>
            <p:ph type="body"/>
          </p:nvPr>
        </p:nvPicPr>
        <p:blipFill>
          <a:blip r:embed="rId1"/>
          <a:stretch>
            <a:fillRect/>
          </a:stretch>
        </p:blipFill>
        <p:spPr>
          <a:xfrm>
            <a:off x="957263" y="1281113"/>
            <a:ext cx="7612062" cy="5235575"/>
          </a:xfrm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stde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29" name="标题 1261569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第五步：测试</a:t>
            </a:r>
            <a:endParaRPr lang="zh-CN" altLang="en-US" sz="4800" b="1">
              <a:ea typeface="黑体" panose="02010609060101010101" pitchFamily="2" charset="-122"/>
            </a:endParaRPr>
          </a:p>
        </p:txBody>
      </p:sp>
      <p:sp>
        <p:nvSpPr>
          <p:cNvPr id="22530" name="文本框 1261571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61573" name="内容占位符 1261572"/>
          <p:cNvSpPr>
            <a:spLocks noGrp="1"/>
          </p:cNvSpPr>
          <p:nvPr>
            <p:ph idx="1"/>
          </p:nvPr>
        </p:nvSpPr>
        <p:spPr>
          <a:xfrm>
            <a:off x="703263" y="1576388"/>
            <a:ext cx="8102600" cy="5008562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200" dirty="0">
                <a:ea typeface="黑体" panose="02010609060101010101" pitchFamily="2" charset="-122"/>
              </a:rPr>
              <a:t>测试开始时，每一题都会有语音提示，请在语音提示结束并</a:t>
            </a:r>
            <a:r>
              <a:rPr lang="zh-CN" altLang="en-US" sz="3200" b="1" u="sng" dirty="0">
                <a:solidFill>
                  <a:srgbClr val="0000CC"/>
                </a:solidFill>
                <a:ea typeface="黑体" panose="02010609060101010101" pitchFamily="2" charset="-122"/>
              </a:rPr>
              <a:t>听到“嘟”的一声</a:t>
            </a:r>
            <a:r>
              <a:rPr lang="zh-CN" altLang="en-US" sz="3200" dirty="0">
                <a:ea typeface="黑体" panose="02010609060101010101" pitchFamily="2" charset="-122"/>
              </a:rPr>
              <a:t>后再开始朗读试题内容；</a:t>
            </a:r>
            <a:endParaRPr lang="zh-CN" altLang="en-US" sz="32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200" dirty="0">
                <a:ea typeface="黑体" panose="02010609060101010101" pitchFamily="2" charset="-122"/>
              </a:rPr>
              <a:t>测试时第一题、第二题试题要</a:t>
            </a:r>
            <a:r>
              <a:rPr lang="zh-CN" altLang="en-US" sz="3200" b="1" u="sng" dirty="0">
                <a:solidFill>
                  <a:srgbClr val="0000CC"/>
                </a:solidFill>
                <a:ea typeface="黑体" panose="02010609060101010101" pitchFamily="2" charset="-122"/>
              </a:rPr>
              <a:t>横向朗读</a:t>
            </a:r>
            <a:r>
              <a:rPr lang="zh-CN" altLang="en-US" sz="3200" b="1" dirty="0">
                <a:ea typeface="黑体" panose="02010609060101010101" pitchFamily="2" charset="-122"/>
              </a:rPr>
              <a:t>；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200" dirty="0">
                <a:ea typeface="黑体" panose="02010609060101010101" pitchFamily="2" charset="-122"/>
              </a:rPr>
              <a:t>朗读试题时注意</a:t>
            </a:r>
            <a:r>
              <a:rPr lang="zh-CN" altLang="en-US" sz="3200" b="1" u="sng" dirty="0">
                <a:solidFill>
                  <a:srgbClr val="0000CC"/>
                </a:solidFill>
                <a:ea typeface="黑体" panose="02010609060101010101" pitchFamily="2" charset="-122"/>
              </a:rPr>
              <a:t>不要漏行、错行</a:t>
            </a:r>
            <a:r>
              <a:rPr lang="zh-CN" altLang="en-US" sz="3200" b="1" dirty="0">
                <a:ea typeface="黑体" panose="02010609060101010101" pitchFamily="2" charset="-122"/>
              </a:rPr>
              <a:t>；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200" dirty="0">
                <a:ea typeface="黑体" panose="02010609060101010101" pitchFamily="2" charset="-122"/>
              </a:rPr>
              <a:t>完成每项试题后请立即点击</a:t>
            </a:r>
            <a:r>
              <a:rPr lang="zh-CN" altLang="en-US" sz="3200" b="1" u="sng" dirty="0">
                <a:solidFill>
                  <a:srgbClr val="0000CC"/>
                </a:solidFill>
                <a:ea typeface="黑体" panose="02010609060101010101" pitchFamily="2" charset="-122"/>
              </a:rPr>
              <a:t>右下角“下一题”</a:t>
            </a:r>
            <a:r>
              <a:rPr lang="zh-CN" altLang="en-US" sz="3200" dirty="0">
                <a:ea typeface="黑体" panose="02010609060101010101" pitchFamily="2" charset="-122"/>
              </a:rPr>
              <a:t>按钮，防止录入太多空白音影响成绩；</a:t>
            </a:r>
            <a:endParaRPr lang="zh-CN" altLang="en-US" sz="32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200" dirty="0">
                <a:ea typeface="黑体" panose="02010609060101010101" pitchFamily="2" charset="-122"/>
              </a:rPr>
              <a:t>朗读过程中</a:t>
            </a:r>
            <a:r>
              <a:rPr lang="zh-CN" altLang="en-US" sz="3200" b="1" u="sng" dirty="0">
                <a:solidFill>
                  <a:srgbClr val="0000CC"/>
                </a:solidFill>
                <a:ea typeface="黑体" panose="02010609060101010101" pitchFamily="2" charset="-122"/>
              </a:rPr>
              <a:t>不要说与试题内容无关的话</a:t>
            </a:r>
            <a:r>
              <a:rPr lang="zh-CN" altLang="en-US" sz="3200" dirty="0">
                <a:ea typeface="黑体" panose="02010609060101010101" pitchFamily="2" charset="-122"/>
              </a:rPr>
              <a:t>。</a:t>
            </a:r>
            <a:endParaRPr lang="zh-CN" altLang="en-US" sz="3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157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charRg st="46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1573">
                                            <p:txEl>
                                              <p:charRg st="46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charRg st="65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1573">
                                            <p:txEl>
                                              <p:charRg st="65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charRg st="81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1573">
                                            <p:txEl>
                                              <p:charRg st="81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charRg st="11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1573">
                                            <p:txEl>
                                              <p:charRg st="119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3" name="标题 1262593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第一题页面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3554" name="文本框 1262595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2600" name="图片 1262599" descr="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23913" y="1331913"/>
            <a:ext cx="7989887" cy="5140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SC4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标题 1242113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内容提要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6" name="AutoShape 3"/>
          <p:cNvSpPr/>
          <p:nvPr/>
        </p:nvSpPr>
        <p:spPr>
          <a:xfrm>
            <a:off x="1292225" y="2225675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7" name="AutoShape 4"/>
          <p:cNvSpPr/>
          <p:nvPr/>
        </p:nvSpPr>
        <p:spPr>
          <a:xfrm>
            <a:off x="1285875" y="22145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8" name="AutoShape 5"/>
          <p:cNvSpPr/>
          <p:nvPr/>
        </p:nvSpPr>
        <p:spPr>
          <a:xfrm>
            <a:off x="1330325" y="2254250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9" name="Line 6"/>
          <p:cNvSpPr/>
          <p:nvPr/>
        </p:nvSpPr>
        <p:spPr>
          <a:xfrm>
            <a:off x="1895475" y="2824163"/>
            <a:ext cx="5911850" cy="4762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6150" name="Text Box 7"/>
          <p:cNvSpPr txBox="1"/>
          <p:nvPr/>
        </p:nvSpPr>
        <p:spPr>
          <a:xfrm>
            <a:off x="2341563" y="2166938"/>
            <a:ext cx="56943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测试流程简介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1" name="Text Box 8"/>
          <p:cNvSpPr txBox="1"/>
          <p:nvPr/>
        </p:nvSpPr>
        <p:spPr>
          <a:xfrm>
            <a:off x="1482725" y="2312988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2" name="AutoShape 9"/>
          <p:cNvSpPr/>
          <p:nvPr/>
        </p:nvSpPr>
        <p:spPr>
          <a:xfrm>
            <a:off x="1292225" y="34972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3" name="AutoShape 10"/>
          <p:cNvSpPr/>
          <p:nvPr/>
        </p:nvSpPr>
        <p:spPr>
          <a:xfrm>
            <a:off x="1285875" y="3486150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4" name="AutoShape 11"/>
          <p:cNvSpPr/>
          <p:nvPr/>
        </p:nvSpPr>
        <p:spPr>
          <a:xfrm>
            <a:off x="1330325" y="3525838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57686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5" name="Line 12"/>
          <p:cNvSpPr/>
          <p:nvPr/>
        </p:nvSpPr>
        <p:spPr>
          <a:xfrm>
            <a:off x="1862138" y="4095750"/>
            <a:ext cx="6021387" cy="28575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6156" name="Text Box 13"/>
          <p:cNvSpPr txBox="1"/>
          <p:nvPr/>
        </p:nvSpPr>
        <p:spPr>
          <a:xfrm>
            <a:off x="2366963" y="3438525"/>
            <a:ext cx="6354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计算机测试流程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7" name="Text Box 14"/>
          <p:cNvSpPr txBox="1"/>
          <p:nvPr/>
        </p:nvSpPr>
        <p:spPr>
          <a:xfrm>
            <a:off x="1482725" y="3584575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8" name="AutoShape 9"/>
          <p:cNvSpPr/>
          <p:nvPr/>
        </p:nvSpPr>
        <p:spPr>
          <a:xfrm>
            <a:off x="1292225" y="47545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9" name="AutoShape 10"/>
          <p:cNvSpPr/>
          <p:nvPr/>
        </p:nvSpPr>
        <p:spPr>
          <a:xfrm>
            <a:off x="1285875" y="4743450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60" name="AutoShape 11"/>
          <p:cNvSpPr/>
          <p:nvPr/>
        </p:nvSpPr>
        <p:spPr>
          <a:xfrm>
            <a:off x="1330325" y="4783138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61" name="Line 12"/>
          <p:cNvSpPr/>
          <p:nvPr/>
        </p:nvSpPr>
        <p:spPr>
          <a:xfrm>
            <a:off x="1862138" y="5353050"/>
            <a:ext cx="6021387" cy="28575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6162" name="Text Box 13"/>
          <p:cNvSpPr txBox="1"/>
          <p:nvPr/>
        </p:nvSpPr>
        <p:spPr>
          <a:xfrm>
            <a:off x="2366963" y="4695825"/>
            <a:ext cx="6354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测试注意事项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63" name="Text Box 14"/>
          <p:cNvSpPr txBox="1"/>
          <p:nvPr/>
        </p:nvSpPr>
        <p:spPr>
          <a:xfrm>
            <a:off x="1482725" y="4841875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标题 1263617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第二题页面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4578" name="文本框 1263619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3624" name="图片 1263623" descr="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4400" y="1352550"/>
            <a:ext cx="7842250" cy="515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SC4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1" name="标题 126464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第三题页面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5602" name="文本框 1264643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4647" name="图片 1264646" descr="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14400" y="1374775"/>
            <a:ext cx="7750175" cy="5073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SC4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5" name="标题 1265665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第四题页面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6626" name="文本框 1265667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6627" name="图片 1265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390650"/>
            <a:ext cx="6686550" cy="486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49" name="标题 1266689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考试结束页面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27650" name="文本框 1266691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66695" name="图片 1266694" descr="1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97025" y="2268538"/>
            <a:ext cx="6478588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文本框 1266696"/>
          <p:cNvSpPr txBox="1"/>
          <p:nvPr/>
        </p:nvSpPr>
        <p:spPr>
          <a:xfrm>
            <a:off x="1439863" y="1216025"/>
            <a:ext cx="409416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文本框 1266697"/>
          <p:cNvSpPr txBox="1"/>
          <p:nvPr/>
        </p:nvSpPr>
        <p:spPr>
          <a:xfrm>
            <a:off x="522288" y="1398588"/>
            <a:ext cx="876776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当出现以下提示时，请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自行安静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离开考场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!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禁止在考场逗留！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3" name="标题 1347585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内容提要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4" name="AutoShape 3"/>
          <p:cNvSpPr/>
          <p:nvPr/>
        </p:nvSpPr>
        <p:spPr>
          <a:xfrm>
            <a:off x="1292225" y="2225675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5" name="AutoShape 4"/>
          <p:cNvSpPr/>
          <p:nvPr/>
        </p:nvSpPr>
        <p:spPr>
          <a:xfrm>
            <a:off x="1285875" y="22145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AutoShape 5"/>
          <p:cNvSpPr/>
          <p:nvPr/>
        </p:nvSpPr>
        <p:spPr>
          <a:xfrm>
            <a:off x="1330325" y="2254250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7" name="Line 6"/>
          <p:cNvSpPr/>
          <p:nvPr/>
        </p:nvSpPr>
        <p:spPr>
          <a:xfrm>
            <a:off x="1895475" y="2824163"/>
            <a:ext cx="5911850" cy="4762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28678" name="Text Box 7"/>
          <p:cNvSpPr txBox="1"/>
          <p:nvPr/>
        </p:nvSpPr>
        <p:spPr>
          <a:xfrm>
            <a:off x="2341563" y="2166938"/>
            <a:ext cx="56943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测试流程简介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9" name="Text Box 8"/>
          <p:cNvSpPr txBox="1"/>
          <p:nvPr/>
        </p:nvSpPr>
        <p:spPr>
          <a:xfrm>
            <a:off x="1482725" y="2312988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0" name="AutoShape 9"/>
          <p:cNvSpPr/>
          <p:nvPr/>
        </p:nvSpPr>
        <p:spPr>
          <a:xfrm>
            <a:off x="1292225" y="34972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1" name="AutoShape 10"/>
          <p:cNvSpPr/>
          <p:nvPr/>
        </p:nvSpPr>
        <p:spPr>
          <a:xfrm>
            <a:off x="1285875" y="3486150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2" name="AutoShape 11"/>
          <p:cNvSpPr/>
          <p:nvPr/>
        </p:nvSpPr>
        <p:spPr>
          <a:xfrm>
            <a:off x="1330325" y="3525838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57686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3" name="Line 12"/>
          <p:cNvSpPr/>
          <p:nvPr/>
        </p:nvSpPr>
        <p:spPr>
          <a:xfrm>
            <a:off x="1862138" y="4095750"/>
            <a:ext cx="6021387" cy="28575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28684" name="Text Box 13"/>
          <p:cNvSpPr txBox="1"/>
          <p:nvPr/>
        </p:nvSpPr>
        <p:spPr>
          <a:xfrm>
            <a:off x="2366963" y="3438525"/>
            <a:ext cx="6354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计算机测试流程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5" name="Text Box 14"/>
          <p:cNvSpPr txBox="1"/>
          <p:nvPr/>
        </p:nvSpPr>
        <p:spPr>
          <a:xfrm>
            <a:off x="1482725" y="3584575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6" name="AutoShape 9"/>
          <p:cNvSpPr/>
          <p:nvPr/>
        </p:nvSpPr>
        <p:spPr>
          <a:xfrm>
            <a:off x="1292225" y="47545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7" name="AutoShape 10"/>
          <p:cNvSpPr/>
          <p:nvPr/>
        </p:nvSpPr>
        <p:spPr>
          <a:xfrm>
            <a:off x="1285875" y="4743450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8" name="AutoShape 11"/>
          <p:cNvSpPr/>
          <p:nvPr/>
        </p:nvSpPr>
        <p:spPr>
          <a:xfrm>
            <a:off x="1330325" y="4783138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9" name="Line 12"/>
          <p:cNvSpPr/>
          <p:nvPr/>
        </p:nvSpPr>
        <p:spPr>
          <a:xfrm>
            <a:off x="1862138" y="5353050"/>
            <a:ext cx="6021387" cy="28575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28690" name="Text Box 13"/>
          <p:cNvSpPr txBox="1"/>
          <p:nvPr/>
        </p:nvSpPr>
        <p:spPr>
          <a:xfrm>
            <a:off x="2366963" y="4695825"/>
            <a:ext cx="6354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测试注意事项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91" name="Text Box 14"/>
          <p:cNvSpPr txBox="1"/>
          <p:nvPr/>
        </p:nvSpPr>
        <p:spPr>
          <a:xfrm>
            <a:off x="1482725" y="4841875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7" name="标题 1268737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注意事项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698" name="文本框 1268739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68741" name="内容占位符 1268740"/>
          <p:cNvSpPr>
            <a:spLocks noGrp="1"/>
          </p:cNvSpPr>
          <p:nvPr>
            <p:ph idx="1"/>
          </p:nvPr>
        </p:nvSpPr>
        <p:spPr>
          <a:xfrm>
            <a:off x="266700" y="1474788"/>
            <a:ext cx="7205663" cy="4995862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测试时务必以正常适中音量朗读文字，注意观察屏幕上的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音量标志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，保持说话时音量标志在中间位置。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切勿声音过大，音量标志到达红色区域，或者声音过小，音量标志跳动不大。两者均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会导致评测失败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进行测试的过程中，</a:t>
            </a:r>
            <a:r>
              <a:rPr lang="zh-CN" altLang="en-US" sz="32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手不要触摸麦克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，同时</a:t>
            </a:r>
            <a:r>
              <a:rPr lang="zh-CN" altLang="en-US" sz="3200" b="1" u="sng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避免麦克与面部接触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9700" name="图片 12687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8263" y="1208088"/>
            <a:ext cx="1479550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1268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5" y="3073400"/>
            <a:ext cx="1454150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12687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975" y="4833938"/>
            <a:ext cx="1497013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8741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1">
                                            <p:txEl>
                                              <p:charRg st="46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8741">
                                            <p:txEl>
                                              <p:charRg st="46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1">
                                            <p:txEl>
                                              <p:charRg st="93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8741">
                                            <p:txEl>
                                              <p:charRg st="93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1" name="标题 126976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再次提醒    防止失分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269765" name="内容占位符 1269764"/>
          <p:cNvSpPr>
            <a:spLocks noGrp="1"/>
          </p:cNvSpPr>
          <p:nvPr>
            <p:ph idx="1"/>
          </p:nvPr>
        </p:nvSpPr>
        <p:spPr>
          <a:xfrm>
            <a:off x="463550" y="1574800"/>
            <a:ext cx="8605838" cy="5060950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测试过程中，考生</a:t>
            </a:r>
            <a:r>
              <a:rPr lang="zh-CN" altLang="en-US" sz="3600" b="1" u="sng" dirty="0">
                <a:solidFill>
                  <a:srgbClr val="0000CC"/>
                </a:solidFill>
                <a:ea typeface="黑体" panose="02010609060101010101" pitchFamily="2" charset="-122"/>
              </a:rPr>
              <a:t>不要说与测试无关的内容</a:t>
            </a:r>
            <a:r>
              <a:rPr lang="zh-CN" altLang="en-US" sz="3600" dirty="0">
                <a:ea typeface="黑体" panose="02010609060101010101" pitchFamily="2" charset="-122"/>
              </a:rPr>
              <a:t>，以免影响测试成绩；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考生读完每一题后，应及时</a:t>
            </a:r>
            <a:r>
              <a:rPr lang="zh-CN" altLang="en-US" sz="3600" b="1" u="sng" dirty="0">
                <a:solidFill>
                  <a:srgbClr val="0000CC"/>
                </a:solidFill>
                <a:ea typeface="黑体" panose="02010609060101010101" pitchFamily="2" charset="-122"/>
              </a:rPr>
              <a:t>点击下一题</a:t>
            </a:r>
            <a:r>
              <a:rPr lang="zh-CN" altLang="en-US" sz="3600" dirty="0">
                <a:ea typeface="黑体" panose="02010609060101010101" pitchFamily="2" charset="-122"/>
              </a:rPr>
              <a:t>进入下一部分测试，以免录入太多空白杂音影响测试成绩；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测试时切勿漏读，否则会影响测试成绩或导致测试失败。</a:t>
            </a:r>
            <a:endParaRPr lang="zh-CN" altLang="en-US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  <a:buClr>
                <a:schemeClr val="tx1"/>
              </a:buClr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65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5">
                                            <p:txEl>
                                              <p:charRg st="3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765">
                                            <p:txEl>
                                              <p:charRg st="3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5">
                                            <p:txEl>
                                              <p:charRg st="7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765">
                                            <p:txEl>
                                              <p:charRg st="74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/>
              <a:t>再次提醒     防止失分</a:t>
            </a:r>
            <a:endParaRPr lang="zh-CN" altLang="en-US" sz="4800"/>
          </a:p>
        </p:txBody>
      </p:sp>
      <p:sp>
        <p:nvSpPr>
          <p:cNvPr id="31746" name="内容占位符 2"/>
          <p:cNvSpPr>
            <a:spLocks noGrp="1"/>
          </p:cNvSpPr>
          <p:nvPr>
            <p:ph idx="1"/>
          </p:nvPr>
        </p:nvSpPr>
        <p:spPr/>
        <p:txBody>
          <a:bodyPr lIns="95483" tIns="47742" rIns="95483" bIns="47742" anchor="t"/>
          <a:p>
            <a:r>
              <a:rPr lang="zh-CN" altLang="en-US" sz="4000" b="1" u="sng" dirty="0">
                <a:solidFill>
                  <a:srgbClr val="FF0000"/>
                </a:solidFill>
                <a:ea typeface="黑体" panose="02010609060101010101" pitchFamily="2" charset="-122"/>
              </a:rPr>
              <a:t>前三题由计算机自动评分；第四题命题说话部分由人工评分</a:t>
            </a:r>
            <a:r>
              <a:rPr lang="zh-CN" altLang="en-US" sz="4000" dirty="0">
                <a:ea typeface="黑体" panose="02010609060101010101" pitchFamily="2" charset="-122"/>
              </a:rPr>
              <a:t>，请考生注意不要离题、不要背稿，不要空时，说话必须</a:t>
            </a:r>
            <a:r>
              <a:rPr lang="zh-CN" altLang="en-US" sz="4000" b="1" u="sng" dirty="0">
                <a:solidFill>
                  <a:srgbClr val="0000CC"/>
                </a:solidFill>
                <a:ea typeface="黑体" panose="02010609060101010101" pitchFamily="2" charset="-122"/>
              </a:rPr>
              <a:t>满三分钟</a:t>
            </a:r>
            <a:r>
              <a:rPr lang="zh-CN" altLang="en-US" sz="4000" dirty="0">
                <a:ea typeface="黑体" panose="02010609060101010101" pitchFamily="2" charset="-122"/>
              </a:rPr>
              <a:t>后，即可停止答题，结束测试。</a:t>
            </a:r>
            <a:endParaRPr lang="zh-CN" altLang="en-US" sz="4000" dirty="0">
              <a:ea typeface="黑体" panose="02010609060101010101" pitchFamily="2" charset="-122"/>
            </a:endParaRPr>
          </a:p>
          <a:p>
            <a:endParaRPr lang="zh-CN" altLang="en-US" sz="4000"/>
          </a:p>
        </p:txBody>
      </p:sp>
    </p:spTree>
  </p:cSld>
  <p:clrMapOvr>
    <a:masterClrMapping/>
  </p:clrMapOvr>
  <p:transition spd="slow" advTm="1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69" name="标题 1270785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温馨提示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70789" name="内容占位符 1270788"/>
          <p:cNvSpPr>
            <a:spLocks noGrp="1"/>
          </p:cNvSpPr>
          <p:nvPr>
            <p:ph idx="1"/>
          </p:nvPr>
        </p:nvSpPr>
        <p:spPr>
          <a:xfrm>
            <a:off x="558800" y="1720850"/>
            <a:ext cx="8405813" cy="4284663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在线模拟测试和学习：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为更好的体验机测流程，了解自己的普通话水平及存在的问题，建议在测试之前参加普通话在线模拟测试和学习</a:t>
            </a: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该网站提供与真实测试相同的模拟测试及学习环境。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普通话在线模拟测试网站：</a:t>
            </a:r>
            <a:r>
              <a:rPr lang="en-US" altLang="zh-CN" sz="4000" u="sng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www.isay365.com </a:t>
            </a:r>
            <a:endParaRPr lang="en-US" altLang="zh-CN" sz="32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478155" lvl="1" indent="0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078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078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>
                                            <p:txEl>
                                              <p:charRg st="1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0789">
                                            <p:txEl>
                                              <p:charRg st="11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3" name="标题 1349633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6000" b="1" dirty="0">
                <a:solidFill>
                  <a:srgbClr val="FF0000"/>
                </a:solidFill>
              </a:rPr>
              <a:t>考试纪律提醒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33794" name="文本占位符 1349634"/>
          <p:cNvSpPr>
            <a:spLocks noGrp="1"/>
          </p:cNvSpPr>
          <p:nvPr>
            <p:ph idx="1"/>
          </p:nvPr>
        </p:nvSpPr>
        <p:spPr>
          <a:xfrm>
            <a:off x="750888" y="1531938"/>
            <a:ext cx="8140700" cy="4833937"/>
          </a:xfrm>
        </p:spPr>
        <p:txBody>
          <a:bodyPr lIns="95483" tIns="47742" rIns="95483" bIns="47742" anchor="t"/>
          <a:p>
            <a:r>
              <a:rPr lang="zh-CN" altLang="en-US" sz="6600" b="1" dirty="0">
                <a:solidFill>
                  <a:srgbClr val="FF0000"/>
                </a:solidFill>
              </a:rPr>
              <a:t>严格考试纪律</a:t>
            </a:r>
            <a:endParaRPr lang="zh-CN" altLang="en-US" sz="6600" b="1" dirty="0">
              <a:solidFill>
                <a:srgbClr val="FF0000"/>
              </a:solidFill>
            </a:endParaRPr>
          </a:p>
          <a:p>
            <a:r>
              <a:rPr lang="zh-CN" altLang="en-US" sz="4800" dirty="0"/>
              <a:t>在普通话测试中，如有作弊等违反考试纪律者要受到学校处分，并取消本次测试成绩，三年内不得参加普通话水平测试。</a:t>
            </a:r>
            <a:endParaRPr lang="zh-CN" altLang="en-US" sz="4800" dirty="0"/>
          </a:p>
        </p:txBody>
      </p:sp>
    </p:spTree>
  </p:cSld>
  <p:clrMapOvr>
    <a:masterClrMapping/>
  </p:clrMapOvr>
  <p:transition spd="slow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9" name="标题 1243137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测试简介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0" name="文本框 1243139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43141" name="内容占位符 1243140"/>
          <p:cNvSpPr>
            <a:spLocks noGrp="1"/>
          </p:cNvSpPr>
          <p:nvPr>
            <p:ph idx="1"/>
          </p:nvPr>
        </p:nvSpPr>
        <p:spPr>
          <a:xfrm>
            <a:off x="585788" y="1695450"/>
            <a:ext cx="8170862" cy="4748213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  <a:buClr>
                <a:schemeClr val="tx1"/>
              </a:buClr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普通话水平测试分为四个部分：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第一部分读单音节字词：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个音节，限时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3.5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分钟，共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分；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第二部分读多音节词语：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个音节，限时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2.5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分钟，共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分；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第三部分朗读短文：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400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个音节，限时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分钟，共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30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分；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第四部分命题说话，不得少于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分钟，共</a:t>
            </a:r>
            <a:r>
              <a:rPr lang="en-US" altLang="zh-CN" dirty="0"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分。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314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3141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3141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5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3141">
                                            <p:txEl>
                                              <p:charRg st="55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3141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314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10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3141">
                                            <p:txEl>
                                              <p:charRg st="105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>
                                            <p:txEl>
                                              <p:charRg st="131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3141">
                                            <p:txEl>
                                              <p:charRg st="131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7" name="标题 1241089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结 语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18" name="文本占位符 1241090"/>
          <p:cNvSpPr>
            <a:spLocks noGrp="1"/>
          </p:cNvSpPr>
          <p:nvPr>
            <p:ph idx="1"/>
          </p:nvPr>
        </p:nvSpPr>
        <p:spPr>
          <a:xfrm>
            <a:off x="766763" y="3006725"/>
            <a:ext cx="8297862" cy="803275"/>
          </a:xfrm>
        </p:spPr>
        <p:txBody>
          <a:bodyPr lIns="95483" tIns="47742" rIns="95483" bIns="47742" anchor="t"/>
          <a:p>
            <a:pPr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祝大家在测试中取得优异的成绩！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3" name="标题 124416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测试流程：候测室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8194" name="文本框 1244163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44165" name="内容占位符 1244164"/>
          <p:cNvSpPr>
            <a:spLocks noGrp="1"/>
          </p:cNvSpPr>
          <p:nvPr>
            <p:ph idx="1"/>
          </p:nvPr>
        </p:nvSpPr>
        <p:spPr>
          <a:xfrm>
            <a:off x="569913" y="1554163"/>
            <a:ext cx="8448675" cy="4668837"/>
          </a:xfrm>
        </p:spPr>
        <p:txBody>
          <a:bodyPr lIns="95483" tIns="47742" rIns="95483" bIns="47742" anchor="t"/>
          <a:p>
            <a:pPr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参加普通话水平测试的考生应按照准考证上的报到时间到</a:t>
            </a:r>
            <a:r>
              <a:rPr lang="zh-CN" altLang="en-US" sz="3600" b="1" u="sng" dirty="0">
                <a:solidFill>
                  <a:srgbClr val="0000CC"/>
                </a:solidFill>
                <a:ea typeface="黑体" panose="02010609060101010101" pitchFamily="2" charset="-122"/>
              </a:rPr>
              <a:t>候测室</a:t>
            </a:r>
            <a:r>
              <a:rPr lang="zh-CN" altLang="en-US" sz="3600" dirty="0">
                <a:ea typeface="黑体" panose="02010609060101010101" pitchFamily="2" charset="-122"/>
              </a:rPr>
              <a:t>报到。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buClr>
                <a:schemeClr val="tx1"/>
              </a:buClr>
              <a:buNone/>
            </a:pPr>
            <a:endParaRPr lang="zh-CN" altLang="en-US" sz="3600" dirty="0">
              <a:ea typeface="黑体" panose="02010609060101010101" pitchFamily="2" charset="-122"/>
            </a:endParaRPr>
          </a:p>
          <a:p>
            <a:pPr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在候测室请认真观看多媒体播放的测试指南。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buClr>
                <a:schemeClr val="tx1"/>
              </a:buClr>
              <a:buNone/>
            </a:pPr>
            <a:endParaRPr lang="zh-CN" altLang="en-US" sz="3600" dirty="0">
              <a:ea typeface="黑体" panose="02010609060101010101" pitchFamily="2" charset="-122"/>
            </a:endParaRPr>
          </a:p>
          <a:p>
            <a:pPr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等候考务人员通知进入备测室。</a:t>
            </a:r>
            <a:endParaRPr lang="zh-CN" altLang="en-US" sz="36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416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>
                                            <p:txEl>
                                              <p:charRg st="3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4165">
                                            <p:txEl>
                                              <p:charRg st="33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>
                                            <p:txEl>
                                              <p:charRg st="55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4165">
                                            <p:txEl>
                                              <p:charRg st="55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标题 1348609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dirty="0">
                <a:ea typeface="黑体" panose="02010609060101010101" pitchFamily="2" charset="-122"/>
              </a:rPr>
              <a:t>备测室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9218" name="文本占位符 1348610"/>
          <p:cNvSpPr>
            <a:spLocks noGrp="1"/>
          </p:cNvSpPr>
          <p:nvPr>
            <p:ph idx="1"/>
          </p:nvPr>
        </p:nvSpPr>
        <p:spPr>
          <a:xfrm>
            <a:off x="503238" y="1260475"/>
            <a:ext cx="9047162" cy="5383213"/>
          </a:xfrm>
        </p:spPr>
        <p:txBody>
          <a:bodyPr lIns="95483" tIns="47742" rIns="95483" bIns="47742" anchor="t"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进入备测室后，考生交验准考证和身份证（或学生证），并签字确认。证件不全者禁止参加测试。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进入备测室后，手机等通讯工具必须关机！！！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考务人员分发测试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2" charset="-122"/>
              </a:rPr>
              <a:t>试题</a:t>
            </a:r>
            <a:r>
              <a:rPr lang="zh-CN" altLang="en-US" sz="3600" dirty="0">
                <a:ea typeface="黑体" panose="02010609060101010101" pitchFamily="2" charset="-122"/>
              </a:rPr>
              <a:t>，考生进行考前准备。</a:t>
            </a:r>
            <a:endParaRPr lang="zh-CN" altLang="en-US" sz="3600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ea typeface="黑体" panose="02010609060101010101" pitchFamily="2" charset="-122"/>
              </a:rPr>
              <a:t>考生签名和记录试卷号。</a:t>
            </a:r>
            <a:endParaRPr lang="zh-CN" altLang="en-US" sz="360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2" charset="-122"/>
              </a:rPr>
              <a:t>准备的试卷内容即为考试内容。</a:t>
            </a:r>
            <a:endParaRPr lang="zh-CN" altLang="en-US" sz="36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36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1" name="标题 1248257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测试流程：测试室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248261" name="内容占位符 1248260"/>
          <p:cNvSpPr>
            <a:spLocks noGrp="1"/>
          </p:cNvSpPr>
          <p:nvPr>
            <p:ph idx="1"/>
          </p:nvPr>
        </p:nvSpPr>
        <p:spPr>
          <a:xfrm>
            <a:off x="663575" y="1662113"/>
            <a:ext cx="8153400" cy="4716462"/>
          </a:xfrm>
        </p:spPr>
        <p:txBody>
          <a:bodyPr lIns="95483" tIns="47742" rIns="95483" bIns="47742" anchor="t"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zh-CN" altLang="en-US" sz="3200" dirty="0">
                <a:ea typeface="黑体" panose="02010609060101010101" pitchFamily="2" charset="-122"/>
              </a:rPr>
              <a:t>考生进入测试室后戴好耳机即可按照</a:t>
            </a:r>
            <a:r>
              <a:rPr lang="zh-CN" altLang="en-US" sz="3200" b="1" u="sng" dirty="0">
                <a:solidFill>
                  <a:srgbClr val="0000CC"/>
                </a:solidFill>
                <a:ea typeface="黑体" panose="02010609060101010101" pitchFamily="2" charset="-122"/>
              </a:rPr>
              <a:t>考试机页面提示</a:t>
            </a:r>
            <a:r>
              <a:rPr lang="zh-CN" altLang="en-US" sz="3200" dirty="0">
                <a:ea typeface="黑体" panose="02010609060101010101" pitchFamily="2" charset="-122"/>
              </a:rPr>
              <a:t>开始测试；</a:t>
            </a:r>
            <a:endParaRPr lang="zh-CN" altLang="en-US" sz="3200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zh-CN" altLang="en-US" sz="3200" dirty="0">
                <a:ea typeface="黑体" panose="02010609060101010101" pitchFamily="2" charset="-122"/>
              </a:rPr>
              <a:t>测试过程中除必要的操作外，考生不得随意设置和操作计算机；</a:t>
            </a:r>
            <a:endParaRPr lang="zh-CN" altLang="en-US" sz="3200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zh-CN" altLang="en-US" sz="3200" dirty="0">
                <a:ea typeface="黑体" panose="02010609060101010101" pitchFamily="2" charset="-122"/>
              </a:rPr>
              <a:t>测试过程中出现死机等异常现象，考生应举手报告</a:t>
            </a:r>
            <a:r>
              <a:rPr lang="zh-CN" altLang="en-US" sz="3200" dirty="0">
                <a:solidFill>
                  <a:srgbClr val="FF0000"/>
                </a:solidFill>
                <a:ea typeface="黑体" panose="02010609060101010101" pitchFamily="2" charset="-122"/>
              </a:rPr>
              <a:t>监考人员</a:t>
            </a:r>
            <a:r>
              <a:rPr lang="zh-CN" altLang="en-US" sz="3200" dirty="0">
                <a:ea typeface="黑体" panose="02010609060101010101" pitchFamily="2" charset="-122"/>
              </a:rPr>
              <a:t>进行处理，不要擅自处理；</a:t>
            </a:r>
            <a:endParaRPr lang="zh-CN" altLang="en-US" sz="3200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zh-CN" altLang="en-US" sz="3200" dirty="0">
                <a:ea typeface="黑体" panose="02010609060101010101" pitchFamily="2" charset="-122"/>
              </a:rPr>
              <a:t>测试结束后考生应摘下耳机，轻声离开测试室。</a:t>
            </a:r>
            <a:endParaRPr lang="zh-CN" altLang="en-US" sz="3200" dirty="0"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826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charRg st="2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8261">
                                            <p:txEl>
                                              <p:charRg st="2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charRg st="5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8261">
                                            <p:txEl>
                                              <p:charRg st="58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charRg st="97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8261">
                                            <p:txEl>
                                              <p:charRg st="97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标题 134656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latin typeface="黑体" panose="02010609060101010101" pitchFamily="2" charset="-122"/>
                <a:ea typeface="黑体" panose="02010609060101010101" pitchFamily="2" charset="-122"/>
              </a:rPr>
              <a:t>内容提要</a:t>
            </a:r>
            <a:endParaRPr lang="zh-CN" altLang="en-US" sz="4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6" name="AutoShape 3"/>
          <p:cNvSpPr/>
          <p:nvPr/>
        </p:nvSpPr>
        <p:spPr>
          <a:xfrm>
            <a:off x="1292225" y="2225675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AutoShape 4"/>
          <p:cNvSpPr/>
          <p:nvPr/>
        </p:nvSpPr>
        <p:spPr>
          <a:xfrm>
            <a:off x="1285875" y="22145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8" name="AutoShape 5"/>
          <p:cNvSpPr/>
          <p:nvPr/>
        </p:nvSpPr>
        <p:spPr>
          <a:xfrm>
            <a:off x="1330325" y="2254250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9" name="Line 6"/>
          <p:cNvSpPr/>
          <p:nvPr/>
        </p:nvSpPr>
        <p:spPr>
          <a:xfrm>
            <a:off x="1895475" y="2824163"/>
            <a:ext cx="5911850" cy="4762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70" name="Text Box 7"/>
          <p:cNvSpPr txBox="1"/>
          <p:nvPr/>
        </p:nvSpPr>
        <p:spPr>
          <a:xfrm>
            <a:off x="2341563" y="2166938"/>
            <a:ext cx="56943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测试流程简介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1" name="Text Box 8"/>
          <p:cNvSpPr txBox="1"/>
          <p:nvPr/>
        </p:nvSpPr>
        <p:spPr>
          <a:xfrm>
            <a:off x="1482725" y="2312988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2" name="AutoShape 9"/>
          <p:cNvSpPr/>
          <p:nvPr/>
        </p:nvSpPr>
        <p:spPr>
          <a:xfrm>
            <a:off x="1292225" y="34972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3" name="AutoShape 10"/>
          <p:cNvSpPr/>
          <p:nvPr/>
        </p:nvSpPr>
        <p:spPr>
          <a:xfrm>
            <a:off x="1285875" y="3486150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4" name="AutoShape 11"/>
          <p:cNvSpPr/>
          <p:nvPr/>
        </p:nvSpPr>
        <p:spPr>
          <a:xfrm>
            <a:off x="1330325" y="3525838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57686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Line 12"/>
          <p:cNvSpPr/>
          <p:nvPr/>
        </p:nvSpPr>
        <p:spPr>
          <a:xfrm>
            <a:off x="1862138" y="4095750"/>
            <a:ext cx="6021387" cy="28575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76" name="Text Box 13"/>
          <p:cNvSpPr txBox="1"/>
          <p:nvPr/>
        </p:nvSpPr>
        <p:spPr>
          <a:xfrm>
            <a:off x="2366963" y="3438525"/>
            <a:ext cx="6354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计算机测试流程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7" name="Text Box 14"/>
          <p:cNvSpPr txBox="1"/>
          <p:nvPr/>
        </p:nvSpPr>
        <p:spPr>
          <a:xfrm>
            <a:off x="1482725" y="3584575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8" name="AutoShape 9"/>
          <p:cNvSpPr/>
          <p:nvPr/>
        </p:nvSpPr>
        <p:spPr>
          <a:xfrm>
            <a:off x="1292225" y="4754563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solidFill>
            <a:srgbClr val="808080"/>
          </a:solidFill>
          <a:ln w="9525">
            <a:noFill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9" name="AutoShape 10"/>
          <p:cNvSpPr/>
          <p:nvPr/>
        </p:nvSpPr>
        <p:spPr>
          <a:xfrm>
            <a:off x="1285875" y="4743450"/>
            <a:ext cx="755650" cy="654050"/>
          </a:xfrm>
          <a:prstGeom prst="hexagon">
            <a:avLst>
              <a:gd name="adj" fmla="val 28883"/>
              <a:gd name="vf" fmla="val 115470"/>
            </a:avLst>
          </a:prstGeom>
          <a:gradFill rotWithShape="1">
            <a:gsLst>
              <a:gs pos="0">
                <a:srgbClr val="E6E6E6">
                  <a:alpha val="100000"/>
                </a:srgbClr>
              </a:gs>
              <a:gs pos="7500">
                <a:srgbClr val="7D8496">
                  <a:alpha val="100000"/>
                </a:srgbClr>
              </a:gs>
              <a:gs pos="26500">
                <a:srgbClr val="E6E6E6">
                  <a:alpha val="100000"/>
                </a:srgbClr>
              </a:gs>
              <a:gs pos="34000">
                <a:srgbClr val="7D8496">
                  <a:alpha val="100000"/>
                </a:srgbClr>
              </a:gs>
              <a:gs pos="46500">
                <a:srgbClr val="E6E6E6">
                  <a:alpha val="100000"/>
                </a:srgbClr>
              </a:gs>
              <a:gs pos="50000">
                <a:srgbClr val="FFFFFF">
                  <a:alpha val="100000"/>
                </a:srgbClr>
              </a:gs>
              <a:gs pos="53500">
                <a:srgbClr val="E6E6E6">
                  <a:alpha val="100000"/>
                </a:srgbClr>
              </a:gs>
              <a:gs pos="66000">
                <a:srgbClr val="7D8496">
                  <a:alpha val="100000"/>
                </a:srgbClr>
              </a:gs>
              <a:gs pos="73500">
                <a:srgbClr val="E6E6E6">
                  <a:alpha val="100000"/>
                </a:srgbClr>
              </a:gs>
              <a:gs pos="92500">
                <a:srgbClr val="7D8496">
                  <a:alpha val="100000"/>
                </a:srgbClr>
              </a:gs>
              <a:gs pos="100000">
                <a:srgbClr val="E6E6E6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80" name="AutoShape 11"/>
          <p:cNvSpPr/>
          <p:nvPr/>
        </p:nvSpPr>
        <p:spPr>
          <a:xfrm>
            <a:off x="1330325" y="4783138"/>
            <a:ext cx="663575" cy="574675"/>
          </a:xfrm>
          <a:prstGeom prst="hexagon">
            <a:avLst>
              <a:gd name="adj" fmla="val 28867"/>
              <a:gd name="vf" fmla="val 115470"/>
            </a:avLst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81" name="Line 12"/>
          <p:cNvSpPr/>
          <p:nvPr/>
        </p:nvSpPr>
        <p:spPr>
          <a:xfrm>
            <a:off x="1862138" y="5353050"/>
            <a:ext cx="6021387" cy="28575"/>
          </a:xfrm>
          <a:prstGeom prst="line">
            <a:avLst/>
          </a:prstGeom>
          <a:ln w="25400" cap="flat" cmpd="sng">
            <a:solidFill>
              <a:schemeClr val="folHlink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82" name="Text Box 13"/>
          <p:cNvSpPr txBox="1"/>
          <p:nvPr/>
        </p:nvSpPr>
        <p:spPr>
          <a:xfrm>
            <a:off x="2366963" y="4695825"/>
            <a:ext cx="63547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测试注意事项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83" name="Text Box 14"/>
          <p:cNvSpPr txBox="1"/>
          <p:nvPr/>
        </p:nvSpPr>
        <p:spPr>
          <a:xfrm>
            <a:off x="1482725" y="4841875"/>
            <a:ext cx="3381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89" name="标题 1250305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系统简介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2290" name="文本框 1250307"/>
          <p:cNvSpPr txBox="1"/>
          <p:nvPr/>
        </p:nvSpPr>
        <p:spPr>
          <a:xfrm>
            <a:off x="3594100" y="2586038"/>
            <a:ext cx="4130675" cy="457200"/>
          </a:xfrm>
          <a:prstGeom prst="rect">
            <a:avLst/>
          </a:prstGeom>
          <a:noFill/>
          <a:ln w="9525">
            <a:noFill/>
          </a:ln>
        </p:spPr>
        <p:txBody>
          <a:bodyPr lIns="91424" tIns="45711" rIns="91424" bIns="45711" anchor="t">
            <a:spAutoFit/>
          </a:bodyPr>
          <a:p>
            <a:pPr defTabSz="955675">
              <a:spcBef>
                <a:spcPct val="50000"/>
              </a:spcBef>
              <a:buClr>
                <a:schemeClr val="tx1"/>
              </a:buClr>
            </a:pPr>
            <a:endParaRPr lang="zh-CN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291" name="文本占位符 1250308"/>
          <p:cNvSpPr>
            <a:spLocks noGrp="1"/>
          </p:cNvSpPr>
          <p:nvPr>
            <p:ph idx="1"/>
          </p:nvPr>
        </p:nvSpPr>
        <p:spPr>
          <a:xfrm>
            <a:off x="411163" y="1665288"/>
            <a:ext cx="8816975" cy="4851400"/>
          </a:xfrm>
        </p:spPr>
        <p:txBody>
          <a:bodyPr lIns="95483" tIns="47742" rIns="95483" bIns="47742" anchor="t"/>
          <a:p>
            <a:pPr fontAlgn="base">
              <a:spcBef>
                <a:spcPct val="40000"/>
              </a:spcBef>
            </a:pPr>
            <a:r>
              <a:rPr lang="zh-CN" altLang="en-US" sz="3200" b="1" u="sng" strike="noStrike" noProof="1" dirty="0">
                <a:solidFill>
                  <a:srgbClr val="0000FF"/>
                </a:solidFill>
                <a:ea typeface="黑体" panose="02010609060101010101" pitchFamily="2" charset="-122"/>
              </a:rPr>
              <a:t>国家普通话水平智能测试系统</a:t>
            </a:r>
            <a:r>
              <a:rPr lang="zh-CN" altLang="en-US" sz="3200" strike="noStrike" noProof="1" dirty="0">
                <a:ea typeface="黑体" panose="02010609060101010101" pitchFamily="2" charset="-122"/>
              </a:rPr>
              <a:t>是参加普通话测试考生的考试应用软件，在考试过程中，考生可以按照测试程序的提示，逐步完成考试内容及相关操作。</a:t>
            </a:r>
            <a:endParaRPr lang="zh-CN" altLang="en-US" sz="3200" strike="noStrike" noProof="1" dirty="0">
              <a:ea typeface="黑体" panose="02010609060101010101" pitchFamily="2" charset="-122"/>
            </a:endParaRPr>
          </a:p>
          <a:p>
            <a:pPr fontAlgn="base">
              <a:spcBef>
                <a:spcPct val="40000"/>
              </a:spcBef>
            </a:pPr>
            <a:r>
              <a:rPr lang="zh-CN" altLang="en-US" sz="4000" strike="noStrike" noProof="1" dirty="0">
                <a:ea typeface="黑体" panose="02010609060101010101" pitchFamily="2" charset="-122"/>
              </a:rPr>
              <a:t>完整的操作流程为：</a:t>
            </a:r>
            <a:endParaRPr lang="zh-CN" altLang="en-US" sz="3200" strike="noStrike" noProof="1" dirty="0">
              <a:ea typeface="黑体" panose="02010609060101010101" pitchFamily="2" charset="-122"/>
            </a:endParaRPr>
          </a:p>
          <a:p>
            <a:pPr fontAlgn="base">
              <a:spcBef>
                <a:spcPct val="40000"/>
              </a:spcBef>
            </a:pPr>
            <a:r>
              <a:rPr lang="zh-CN" altLang="en-US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考生登录</a:t>
            </a:r>
            <a:r>
              <a:rPr lang="en-US" altLang="zh-CN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→</a:t>
            </a:r>
            <a:r>
              <a:rPr lang="zh-CN" altLang="en-US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核对考生信息</a:t>
            </a:r>
            <a:r>
              <a:rPr lang="en-US" altLang="zh-CN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→</a:t>
            </a:r>
            <a:r>
              <a:rPr lang="zh-CN" altLang="en-US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戴耳机</a:t>
            </a:r>
            <a:r>
              <a:rPr lang="en-US" altLang="zh-CN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→</a:t>
            </a:r>
            <a:r>
              <a:rPr lang="zh-CN" altLang="en-US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试音 </a:t>
            </a:r>
            <a:r>
              <a:rPr lang="en-US" altLang="zh-CN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→</a:t>
            </a:r>
            <a:r>
              <a:rPr lang="zh-CN" altLang="en-US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考试 </a:t>
            </a:r>
            <a:r>
              <a:rPr lang="en-US" altLang="zh-CN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→</a:t>
            </a:r>
            <a:r>
              <a:rPr lang="zh-CN" altLang="en-US" sz="40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提交试卷</a:t>
            </a:r>
            <a:endParaRPr kumimoji="0" lang="zh-CN" altLang="en-US" sz="4000" b="1" strike="noStrike" kern="1200" cap="none" spc="0" normalizeH="0" baseline="0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  <a:sym typeface="+mn-ea"/>
            </a:endParaRPr>
          </a:p>
          <a:p>
            <a:pPr fontAlgn="base">
              <a:spcBef>
                <a:spcPct val="40000"/>
              </a:spcBef>
            </a:pPr>
            <a:endParaRPr lang="zh-CN" altLang="en-US" sz="4000" b="1" strike="noStrike" noProof="1" dirty="0"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3300" y="4725988"/>
            <a:ext cx="368300" cy="458788"/>
          </a:xfrm>
          <a:prstGeom prst="rect">
            <a:avLst/>
          </a:prstGeom>
          <a:noFill/>
          <a:ln w="9525">
            <a:noFill/>
          </a:ln>
        </p:spPr>
        <p:txBody>
          <a:bodyPr wrap="square" lIns="91256" tIns="45630" rIns="91256" bIns="45630">
            <a:spAutoFit/>
          </a:bodyPr>
          <a:p>
            <a:pPr marL="342900" marR="0" indent="-342900" defTabSz="914400">
              <a:spcBef>
                <a:spcPct val="20000"/>
              </a:spcBef>
              <a:buNone/>
            </a:pPr>
            <a:r>
              <a:rPr kumimoji="0" lang="en-US" altLang="zh-CN" sz="2400" b="1" kern="1200" cap="none" spc="0" normalizeH="0" baseline="0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  <a:sym typeface="+mn-ea"/>
              </a:rPr>
              <a:t>      </a:t>
            </a:r>
            <a:endParaRPr kumimoji="0" lang="en-US" altLang="zh-CN" sz="2400" b="1" kern="1200" cap="none" spc="0" normalizeH="0" baseline="0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3" name="标题 1254401"/>
          <p:cNvSpPr>
            <a:spLocks noGrp="1"/>
          </p:cNvSpPr>
          <p:nvPr>
            <p:ph type="title"/>
          </p:nvPr>
        </p:nvSpPr>
        <p:spPr/>
        <p:txBody>
          <a:bodyPr lIns="95483" tIns="47742" rIns="95483" bIns="47742" anchor="ctr"/>
          <a:p>
            <a:r>
              <a:rPr lang="zh-CN" altLang="en-US" sz="4800" b="1" dirty="0">
                <a:ea typeface="黑体" panose="02010609060101010101" pitchFamily="2" charset="-122"/>
              </a:rPr>
              <a:t>第一步：登录</a:t>
            </a:r>
            <a:endParaRPr lang="zh-CN" altLang="en-US" sz="4800" b="1" dirty="0">
              <a:ea typeface="黑体" panose="02010609060101010101" pitchFamily="2" charset="-122"/>
            </a:endParaRPr>
          </a:p>
        </p:txBody>
      </p:sp>
      <p:sp>
        <p:nvSpPr>
          <p:cNvPr id="1254405" name="内容占位符 1254404"/>
          <p:cNvSpPr>
            <a:spLocks noGrp="1"/>
          </p:cNvSpPr>
          <p:nvPr>
            <p:ph idx="1"/>
          </p:nvPr>
        </p:nvSpPr>
        <p:spPr>
          <a:xfrm>
            <a:off x="669925" y="1760538"/>
            <a:ext cx="8054975" cy="4795837"/>
          </a:xfrm>
        </p:spPr>
        <p:txBody>
          <a:bodyPr lIns="95483" tIns="47742" rIns="95483" bIns="47742" anchor="t"/>
          <a:p>
            <a:pPr>
              <a:spcBef>
                <a:spcPct val="40000"/>
              </a:spcBef>
            </a:pPr>
            <a:r>
              <a:rPr lang="zh-CN" altLang="en-US" sz="4000" dirty="0">
                <a:ea typeface="黑体" panose="02010609060101010101" pitchFamily="2" charset="-122"/>
              </a:rPr>
              <a:t>屏幕出现登陆界面后，考生填入自己的准考证号；</a:t>
            </a:r>
            <a:endParaRPr lang="zh-CN" altLang="en-US" sz="4000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4000" dirty="0">
                <a:ea typeface="黑体" panose="02010609060101010101" pitchFamily="2" charset="-122"/>
              </a:rPr>
              <a:t>准考证号的前几位系统会自动显示，考生只需填写</a:t>
            </a:r>
            <a:r>
              <a:rPr lang="zh-CN" altLang="en-US" sz="4000" b="1" u="sng" dirty="0">
                <a:solidFill>
                  <a:srgbClr val="0000CC"/>
                </a:solidFill>
                <a:ea typeface="黑体" panose="02010609060101010101" pitchFamily="2" charset="-122"/>
              </a:rPr>
              <a:t>最后四位（黑体字下划线）</a:t>
            </a:r>
            <a:r>
              <a:rPr lang="zh-CN" altLang="en-US" sz="4000" b="1" dirty="0">
                <a:ea typeface="黑体" panose="02010609060101010101" pitchFamily="2" charset="-122"/>
              </a:rPr>
              <a:t>；</a:t>
            </a:r>
            <a:endParaRPr lang="zh-CN" altLang="en-US" sz="4000" b="1" dirty="0">
              <a:ea typeface="黑体" panose="02010609060101010101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4000" dirty="0">
                <a:ea typeface="黑体" panose="02010609060101010101" pitchFamily="2" charset="-122"/>
              </a:rPr>
              <a:t>填写完成后，点击</a:t>
            </a:r>
            <a:r>
              <a:rPr lang="zh-CN" altLang="en-US" sz="4000" dirty="0">
                <a:ea typeface="宋体" panose="02010600030101010101" pitchFamily="2" charset="-122"/>
              </a:rPr>
              <a:t>“</a:t>
            </a:r>
            <a:r>
              <a:rPr lang="zh-CN" altLang="en-US" sz="4000" b="1" u="sng" dirty="0">
                <a:solidFill>
                  <a:srgbClr val="0000CC"/>
                </a:solidFill>
                <a:ea typeface="黑体" panose="02010609060101010101" pitchFamily="2" charset="-122"/>
              </a:rPr>
              <a:t>进入</a:t>
            </a:r>
            <a:r>
              <a:rPr lang="zh-CN" altLang="en-US" sz="4000" dirty="0">
                <a:ea typeface="宋体" panose="02010600030101010101" pitchFamily="2" charset="-122"/>
              </a:rPr>
              <a:t>”</a:t>
            </a:r>
            <a:r>
              <a:rPr lang="zh-CN" altLang="en-US" sz="4000" dirty="0">
                <a:ea typeface="黑体" panose="02010609060101010101" pitchFamily="2" charset="-122"/>
              </a:rPr>
              <a:t>按钮登陆。</a:t>
            </a:r>
            <a:endParaRPr lang="zh-CN" altLang="en-US" sz="40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440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5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4405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5">
                                            <p:txEl>
                                              <p:charRg st="51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4405">
                                            <p:txEl>
                                              <p:charRg st="51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5" grpId="0" build="p"/>
    </p:bldLst>
  </p:timing>
</p:sld>
</file>

<file path=ppt/theme/theme1.xml><?xml version="1.0" encoding="utf-8"?>
<a:theme xmlns:a="http://schemas.openxmlformats.org/drawingml/2006/main" name="1_讯飞ppt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方正大黑简体"/>
        <a:cs typeface=""/>
      </a:majorFont>
      <a:minorFont>
        <a:latin typeface="Times New Roman"/>
        <a:ea typeface="方正大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国家普通话水平智能测试系统考生培训2</Template>
  <TotalTime>0</TotalTime>
  <Words>1762</Words>
  <Application>WPS 演示</Application>
  <PresentationFormat>自定义</PresentationFormat>
  <Paragraphs>180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楷体_GB2312</vt:lpstr>
      <vt:lpstr>黑体</vt:lpstr>
      <vt:lpstr>新宋体</vt:lpstr>
      <vt:lpstr>微软雅黑</vt:lpstr>
      <vt:lpstr>Arial Unicode MS</vt:lpstr>
      <vt:lpstr>方正大黑简体</vt:lpstr>
      <vt:lpstr>1_讯飞ppt3</vt:lpstr>
      <vt:lpstr> </vt:lpstr>
      <vt:lpstr>内容提要</vt:lpstr>
      <vt:lpstr>测试简介</vt:lpstr>
      <vt:lpstr>测试流程：候测室</vt:lpstr>
      <vt:lpstr>备测室</vt:lpstr>
      <vt:lpstr>测试流程：测试室</vt:lpstr>
      <vt:lpstr>内容提要</vt:lpstr>
      <vt:lpstr>系统简介</vt:lpstr>
      <vt:lpstr>第一步：登录</vt:lpstr>
      <vt:lpstr>考生登录页面</vt:lpstr>
      <vt:lpstr>第二步：核对个人信息</vt:lpstr>
      <vt:lpstr>核对个人信息页面</vt:lpstr>
      <vt:lpstr>第三步：佩戴耳麦</vt:lpstr>
      <vt:lpstr>佩戴耳麦提示页面</vt:lpstr>
      <vt:lpstr>头戴式耳麦佩戴图式</vt:lpstr>
      <vt:lpstr>第四步：试音</vt:lpstr>
      <vt:lpstr>考生试音页面</vt:lpstr>
      <vt:lpstr>第五步：测试</vt:lpstr>
      <vt:lpstr>第一题页面</vt:lpstr>
      <vt:lpstr>第二题页面</vt:lpstr>
      <vt:lpstr>第三题页面</vt:lpstr>
      <vt:lpstr>第四题页面</vt:lpstr>
      <vt:lpstr>考试结束页面</vt:lpstr>
      <vt:lpstr>内容提要</vt:lpstr>
      <vt:lpstr>注意事项</vt:lpstr>
      <vt:lpstr>再次提醒    防止失分</vt:lpstr>
      <vt:lpstr>再次提醒     防止失分</vt:lpstr>
      <vt:lpstr>温馨提示</vt:lpstr>
      <vt:lpstr>考试纪律提醒</vt:lpstr>
      <vt:lpstr>结 语</vt:lpstr>
    </vt:vector>
  </TitlesOfParts>
  <Company>曲阜师范大学教务处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武楠</dc:creator>
  <cp:lastModifiedBy>sdfj</cp:lastModifiedBy>
  <cp:revision>1659</cp:revision>
  <dcterms:created xsi:type="dcterms:W3CDTF">2002-06-06T11:56:00Z</dcterms:created>
  <dcterms:modified xsi:type="dcterms:W3CDTF">2018-11-12T06:14:36Z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